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59" r:id="rId5"/>
    <p:sldId id="257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90" r:id="rId25"/>
    <p:sldId id="291" r:id="rId26"/>
    <p:sldId id="279" r:id="rId27"/>
    <p:sldId id="280" r:id="rId28"/>
    <p:sldId id="281" r:id="rId29"/>
    <p:sldId id="282" r:id="rId30"/>
    <p:sldId id="28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5" autoAdjust="0"/>
    <p:restoredTop sz="94660"/>
  </p:normalViewPr>
  <p:slideViewPr>
    <p:cSldViewPr>
      <p:cViewPr>
        <p:scale>
          <a:sx n="90" d="100"/>
          <a:sy n="90" d="100"/>
        </p:scale>
        <p:origin x="-1380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3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074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43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29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66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846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912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5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50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98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29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FA9A4-E601-4266-97B2-C7DBB701B5E5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90ABB-5BE9-4FE3-B861-BBF7FD26E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1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dldHalRY-hY" TargetMode="External"/><Relationship Id="rId2" Type="http://schemas.openxmlformats.org/officeDocument/2006/relationships/hyperlink" Target="http://youtu.be/AI36MWAH54s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2657"/>
            <a:ext cx="7772400" cy="1470025"/>
          </a:xfrm>
        </p:spPr>
        <p:txBody>
          <a:bodyPr/>
          <a:lstStyle/>
          <a:p>
            <a:r>
              <a:rPr lang="en-US" dirty="0" smtClean="0"/>
              <a:t>1.3 Representing Earth’s Surface!</a:t>
            </a:r>
            <a:endParaRPr lang="en-US" dirty="0"/>
          </a:p>
        </p:txBody>
      </p:sp>
      <p:pic>
        <p:nvPicPr>
          <p:cNvPr id="1026" name="Picture 2" descr="C:\Users\dwallace\AppData\Local\Microsoft\Windows\Temporary Internet Files\Content.IE5\U10H9HAH\MC90043524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5856034" cy="665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dwallace\AppData\Local\Microsoft\Windows\Temporary Internet Files\Content.IE5\JZ4OMDV5\MP910216311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224643"/>
            <a:ext cx="1130383" cy="113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dwallace\AppData\Local\Microsoft\Windows\Temporary Internet Files\Content.IE5\SNAXHRZ5\MP900382732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1224643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dwallace\AppData\Local\Microsoft\Windows\Temporary Internet Files\Content.IE5\U10H9HAH\MC900438066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91771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dwallace\AppData\Local\Microsoft\Windows\Temporary Internet Files\Content.IE5\JZ4OMDV5\MC900438067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1" y="3692524"/>
            <a:ext cx="2250620" cy="225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dwallace\AppData\Local\Microsoft\Windows\Temporary Internet Files\Content.IE5\U10H9HAH\MC900438063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543" y="4523014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dwallace\AppData\Local\Microsoft\Windows\Temporary Internet Files\Content.IE5\JZ4OMDV5\MC900438062[1]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170714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dwallace\AppData\Local\Microsoft\Windows\Temporary Internet Files\Content.IE5\SNAXHRZ5\MC900438065[1]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83" y="5551714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dwallace\AppData\Local\Microsoft\Windows\Temporary Internet Files\Content.IE5\TMGC3EDD\MC900438061[1]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6388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dwallace\AppData\Local\Microsoft\Windows\Temporary Internet Files\Content.IE5\SNAXHRZ5\MC900438068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153" y="5761943"/>
            <a:ext cx="1108076" cy="11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98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pload.wikimedia.org/wikipedia/commons/thumb/f/ff/1794_Samuel_Dunn_Wall_Map_of_the_World_in_Hemispheres_-_Geographicus_-_World2-dunn-1794.jpg/1024px-1794_Samuel_Dunn_Wall_Map_of_the_World_in_Hemispheres_-_Geographicus_-_World2-dunn-17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371" y="679379"/>
            <a:ext cx="7239000" cy="610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0502" y="228600"/>
            <a:ext cx="7599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1794 Samuel Dunn Wall Map of the World in Hemispheres</a:t>
            </a:r>
          </a:p>
        </p:txBody>
      </p:sp>
    </p:spTree>
    <p:extLst>
      <p:ext uri="{BB962C8B-B14F-4D97-AF65-F5344CB8AC3E}">
        <p14:creationId xmlns:p14="http://schemas.microsoft.com/office/powerpoint/2010/main" val="257499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Eventually images taken from airplanes and later </a:t>
            </a:r>
            <a:r>
              <a:rPr lang="en-US" b="1" dirty="0" smtClean="0"/>
              <a:t>satellite images </a:t>
            </a:r>
            <a:r>
              <a:rPr lang="en-US" dirty="0" smtClean="0"/>
              <a:t>finally revealed the surface of Earth in great detail…the mystery and romance was officially dead </a:t>
            </a:r>
            <a:r>
              <a:rPr lang="en-US" dirty="0" smtClean="0">
                <a:sym typeface="Wingdings" panose="05000000000000000000" pitchFamily="2" charset="2"/>
              </a:rPr>
              <a:t>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A complete view of Earth did kill the classic image of exploration; but also lead to new forms! (deepest places, outer space)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78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0629"/>
            <a:ext cx="2895600" cy="690432"/>
          </a:xfrm>
        </p:spPr>
        <p:txBody>
          <a:bodyPr>
            <a:normAutofit/>
          </a:bodyPr>
          <a:lstStyle/>
          <a:p>
            <a:pPr algn="l"/>
            <a:r>
              <a:rPr lang="en-US" sz="3200" u="sng" dirty="0" smtClean="0"/>
              <a:t>Global Grid</a:t>
            </a:r>
            <a:endParaRPr lang="en-US" sz="3200" u="sng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978" y="2779938"/>
            <a:ext cx="5299251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://latitude-longitude.net/latitude-longitude-lin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867275" cy="269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4038600"/>
            <a:ext cx="306365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Latitude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Longitude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Equator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Prime Meridian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4907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media.web.britannica.com/eb-media/04/64904-004-F8FDFD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71"/>
            <a:ext cx="35528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" y="3809999"/>
            <a:ext cx="4403873" cy="304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http://geographyworldonline.com/tutorial/longitude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1799511"/>
            <a:ext cx="3276600" cy="503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76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cdn2.kidsdiscover.com/wp-content/uploads/2013/09/Latitude_Longitude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90"/>
          <a:stretch/>
        </p:blipFill>
        <p:spPr bwMode="auto">
          <a:xfrm>
            <a:off x="838200" y="457200"/>
            <a:ext cx="7505700" cy="582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10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cdn2.kidsdiscover.com/wp-content/uploads/2013/09/Latitude_Longitude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79" b="180"/>
          <a:stretch/>
        </p:blipFill>
        <p:spPr bwMode="auto">
          <a:xfrm>
            <a:off x="882316" y="914400"/>
            <a:ext cx="7505700" cy="458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5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Globes!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Best representation of Earth, because…</a:t>
            </a:r>
          </a:p>
          <a:p>
            <a:r>
              <a:rPr lang="en-US" dirty="0" smtClean="0"/>
              <a:t>Must make a HUGE globe to represent anything smaller than continents/countries</a:t>
            </a:r>
          </a:p>
          <a:p>
            <a:r>
              <a:rPr lang="en-US" dirty="0" smtClean="0"/>
              <a:t>Your street address would not be able to be shown on a normal sized globe</a:t>
            </a:r>
          </a:p>
          <a:p>
            <a:r>
              <a:rPr lang="en-US" dirty="0" smtClean="0"/>
              <a:t>So, we must use 2D maps to represent the Earth’s surface.  In this way, we can “zoom” in</a:t>
            </a:r>
          </a:p>
          <a:p>
            <a:r>
              <a:rPr lang="en-US" dirty="0" smtClean="0"/>
              <a:t>But there is a problem…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63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matter the map, some portion of Earth’s surface will be distorted or out of place.</a:t>
            </a:r>
          </a:p>
          <a:p>
            <a:r>
              <a:rPr lang="en-US" dirty="0" smtClean="0"/>
              <a:t>So map makers, cartographers, have developed various projections to emphasize features/information while limiting distortion.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43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hiker.org/map_errors/di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-2"/>
            <a:ext cx="5954486" cy="684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94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433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06683"/>
            <a:ext cx="7918145" cy="414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710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Maps made by </a:t>
            </a:r>
            <a:r>
              <a:rPr lang="en-US" b="1" dirty="0" smtClean="0"/>
              <a:t>travelers/explorers</a:t>
            </a:r>
            <a:r>
              <a:rPr lang="en-US" dirty="0" smtClean="0"/>
              <a:t> enabled people (with access) to learn and understand their world more.</a:t>
            </a:r>
          </a:p>
          <a:p>
            <a:r>
              <a:rPr lang="en-US" dirty="0" smtClean="0"/>
              <a:t>Early maps? (12,500BC and earlier)</a:t>
            </a:r>
          </a:p>
          <a:p>
            <a:pPr lvl="1"/>
            <a:r>
              <a:rPr lang="en-US" dirty="0" smtClean="0"/>
              <a:t>Maps of the </a:t>
            </a:r>
            <a:r>
              <a:rPr lang="en-US" b="1" dirty="0" smtClean="0"/>
              <a:t>heavens</a:t>
            </a:r>
            <a:r>
              <a:rPr lang="en-US" dirty="0" smtClean="0"/>
              <a:t>!  Constellations, bright lights, etc., on cave walls, or otherwise carved in stone</a:t>
            </a:r>
          </a:p>
          <a:p>
            <a:pPr lvl="1"/>
            <a:r>
              <a:rPr lang="en-US" dirty="0" smtClean="0"/>
              <a:t>Game trails, guide to resources, </a:t>
            </a:r>
            <a:r>
              <a:rPr lang="en-US" b="1" dirty="0" smtClean="0"/>
              <a:t>territory</a:t>
            </a:r>
            <a:r>
              <a:rPr lang="en-US" dirty="0" smtClean="0"/>
              <a:t>…</a:t>
            </a:r>
            <a:endParaRPr lang="en-US" dirty="0"/>
          </a:p>
          <a:p>
            <a:r>
              <a:rPr lang="en-US" dirty="0" smtClean="0"/>
              <a:t>Later maps focused on </a:t>
            </a:r>
            <a:r>
              <a:rPr lang="en-US" b="1" dirty="0" smtClean="0"/>
              <a:t>trade routes</a:t>
            </a:r>
            <a:r>
              <a:rPr lang="en-US" dirty="0" smtClean="0"/>
              <a:t>, new territory, expansion, etc.</a:t>
            </a:r>
          </a:p>
        </p:txBody>
      </p:sp>
    </p:spTree>
    <p:extLst>
      <p:ext uri="{BB962C8B-B14F-4D97-AF65-F5344CB8AC3E}">
        <p14:creationId xmlns:p14="http://schemas.microsoft.com/office/powerpoint/2010/main" val="235643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Mercator</a:t>
            </a:r>
            <a:r>
              <a:rPr lang="en-US" dirty="0" smtClean="0"/>
              <a:t> – direction accurate, but lots of distortion with sizes/distances</a:t>
            </a:r>
          </a:p>
          <a:p>
            <a:r>
              <a:rPr lang="en-US" b="1" dirty="0" smtClean="0"/>
              <a:t>Robinson</a:t>
            </a:r>
            <a:r>
              <a:rPr lang="en-US" dirty="0" smtClean="0"/>
              <a:t> – generally accurate, with little distortion except for around the edges</a:t>
            </a:r>
          </a:p>
          <a:p>
            <a:r>
              <a:rPr lang="en-US" b="1" dirty="0" smtClean="0"/>
              <a:t>Conic</a:t>
            </a:r>
            <a:r>
              <a:rPr lang="en-US" dirty="0" smtClean="0"/>
              <a:t> – oddly shaped map, little distortion, road maps</a:t>
            </a:r>
          </a:p>
          <a:p>
            <a:r>
              <a:rPr lang="en-US" b="1" dirty="0" smtClean="0"/>
              <a:t>Gnomonic Projection</a:t>
            </a:r>
            <a:r>
              <a:rPr lang="en-US" dirty="0" smtClean="0"/>
              <a:t> – circular shaped, distortion with size, distance, direction – show shortest distance between two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03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http://youtu.be/AI36MWAH54s</a:t>
            </a:r>
            <a:r>
              <a:rPr lang="en-US" dirty="0" smtClean="0"/>
              <a:t> - Types of Maps</a:t>
            </a:r>
          </a:p>
          <a:p>
            <a:r>
              <a:rPr lang="en-US" dirty="0" smtClean="0">
                <a:hlinkClick r:id="rId3"/>
              </a:rPr>
              <a:t>http://youtu.be/dldHalRY-hY</a:t>
            </a:r>
            <a:r>
              <a:rPr lang="en-US" dirty="0" smtClean="0"/>
              <a:t> - Types of maps with Hank!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55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Topographic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Maps that communicate </a:t>
            </a:r>
            <a:r>
              <a:rPr lang="en-US" b="1" dirty="0" smtClean="0"/>
              <a:t>elevation</a:t>
            </a:r>
            <a:r>
              <a:rPr lang="en-US" dirty="0" smtClean="0"/>
              <a:t> and </a:t>
            </a:r>
            <a:r>
              <a:rPr lang="en-US" b="1" dirty="0" smtClean="0"/>
              <a:t>surface features</a:t>
            </a:r>
            <a:r>
              <a:rPr lang="en-US" dirty="0" smtClean="0"/>
              <a:t> using </a:t>
            </a:r>
            <a:r>
              <a:rPr lang="en-US" b="1" dirty="0" smtClean="0"/>
              <a:t>contour lines</a:t>
            </a:r>
            <a:r>
              <a:rPr lang="en-US" dirty="0" smtClean="0"/>
              <a:t>.</a:t>
            </a:r>
          </a:p>
          <a:p>
            <a:pPr lvl="1"/>
            <a:r>
              <a:rPr lang="en-US" sz="2000" dirty="0" smtClean="0"/>
              <a:t>Bodies of water</a:t>
            </a:r>
          </a:p>
          <a:p>
            <a:pPr lvl="1"/>
            <a:r>
              <a:rPr lang="en-US" sz="2000" dirty="0" smtClean="0"/>
              <a:t>Roads</a:t>
            </a:r>
          </a:p>
          <a:p>
            <a:pPr lvl="1"/>
            <a:r>
              <a:rPr lang="en-US" sz="2000" dirty="0" smtClean="0"/>
              <a:t>Government/public buildings</a:t>
            </a:r>
          </a:p>
          <a:p>
            <a:pPr lvl="1"/>
            <a:r>
              <a:rPr lang="en-US" sz="2000" dirty="0" smtClean="0"/>
              <a:t>Political boundaries</a:t>
            </a:r>
          </a:p>
          <a:p>
            <a:pPr lvl="1"/>
            <a:r>
              <a:rPr lang="en-US" sz="2000" dirty="0" smtClean="0"/>
              <a:t>Place names</a:t>
            </a:r>
          </a:p>
          <a:p>
            <a:r>
              <a:rPr lang="en-US" sz="2400" dirty="0" smtClean="0"/>
              <a:t>Contour lines connect and show points of similar elevation – meaning each location on a single contour line is the same elevation</a:t>
            </a:r>
          </a:p>
          <a:p>
            <a:r>
              <a:rPr lang="en-US" sz="2400" dirty="0" smtClean="0"/>
              <a:t>Index contour – A bold contour line with elevation printed on it, every 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line (usually)</a:t>
            </a:r>
          </a:p>
          <a:p>
            <a:r>
              <a:rPr lang="en-US" sz="2400" dirty="0" smtClean="0"/>
              <a:t>Contour Interval – difference between elevation between adjacent lines – very important to establish.  On most USGS maps = 20ft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2850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Topographic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slope</a:t>
            </a:r>
            <a:r>
              <a:rPr lang="en-US" dirty="0" smtClean="0"/>
              <a:t>, grade, or steepness is represented by the spacing of the contour lines</a:t>
            </a:r>
          </a:p>
          <a:p>
            <a:pPr lvl="1"/>
            <a:r>
              <a:rPr lang="en-US" dirty="0" smtClean="0"/>
              <a:t>closer spaced lines = steeper gradient or slope of terrain, while farther spaced lines represent flatter terrain</a:t>
            </a:r>
          </a:p>
          <a:p>
            <a:r>
              <a:rPr lang="en-US" dirty="0" smtClean="0"/>
              <a:t>Many symbols, so a good key is important</a:t>
            </a:r>
          </a:p>
          <a:p>
            <a:r>
              <a:rPr lang="en-US" dirty="0" smtClean="0"/>
              <a:t>These maps can be very “busy” and complicated, but are very useful for geologists, hikers, “</a:t>
            </a:r>
            <a:r>
              <a:rPr lang="en-US" dirty="0" err="1" smtClean="0"/>
              <a:t>geocashers</a:t>
            </a:r>
            <a:r>
              <a:rPr lang="en-US" dirty="0" smtClean="0"/>
              <a:t>”, campers, and anyone else interested in the 3D layout of the land.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32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Topographic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Depressions</a:t>
            </a:r>
            <a:r>
              <a:rPr lang="en-US" dirty="0" smtClean="0"/>
              <a:t> are represented by special contour line circles indicated by hachure marks (small inward facing tick marks)</a:t>
            </a:r>
          </a:p>
          <a:p>
            <a:r>
              <a:rPr lang="en-US" dirty="0" smtClean="0"/>
              <a:t>Contour lines bend across rivers/streams and “point” upstream.  For example, if contour lines are “pointing” North as they cross a river, the river is flowing south.</a:t>
            </a:r>
          </a:p>
          <a:p>
            <a:r>
              <a:rPr lang="en-US" dirty="0" smtClean="0"/>
              <a:t>Hills/mountain peaks are represented by concentric or nested circles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31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Topographic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highest or lowest possible elevation for a point not marked with a spot or </a:t>
            </a:r>
            <a:r>
              <a:rPr lang="en-US" b="1" dirty="0" smtClean="0"/>
              <a:t>benchmark</a:t>
            </a:r>
            <a:r>
              <a:rPr lang="en-US" dirty="0" smtClean="0"/>
              <a:t> elevation is always just before whatever the next contour line would have marked.  See examples on note sheets and videos on wikispace.</a:t>
            </a:r>
          </a:p>
          <a:p>
            <a:r>
              <a:rPr lang="en-US" b="1" dirty="0" smtClean="0"/>
              <a:t>Spot elevations </a:t>
            </a:r>
            <a:r>
              <a:rPr lang="en-US" dirty="0" smtClean="0"/>
              <a:t>are marked with and ‘X’ and the elevation</a:t>
            </a:r>
          </a:p>
          <a:p>
            <a:r>
              <a:rPr lang="en-US" b="1" dirty="0" smtClean="0"/>
              <a:t>Benchmarks a</a:t>
            </a:r>
            <a:r>
              <a:rPr lang="en-US" dirty="0" smtClean="0"/>
              <a:t>re marked with a “BM” and an ‘X’ with the elevation (these are officially confirmed elevations with a metal USGS {United States Geological Survey} plaque in the ground)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19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3" b="21834"/>
          <a:stretch/>
        </p:blipFill>
        <p:spPr>
          <a:xfrm>
            <a:off x="-23191" y="-29817"/>
            <a:ext cx="9167191" cy="6935181"/>
          </a:xfrm>
        </p:spPr>
      </p:pic>
    </p:spTree>
    <p:extLst>
      <p:ext uri="{BB962C8B-B14F-4D97-AF65-F5344CB8AC3E}">
        <p14:creationId xmlns:p14="http://schemas.microsoft.com/office/powerpoint/2010/main" val="229696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5" t="13706" r="10113" b="17586"/>
          <a:stretch/>
        </p:blipFill>
        <p:spPr>
          <a:xfrm>
            <a:off x="1676400" y="-304800"/>
            <a:ext cx="6096000" cy="6796933"/>
          </a:xfrm>
        </p:spPr>
      </p:pic>
    </p:spTree>
    <p:extLst>
      <p:ext uri="{BB962C8B-B14F-4D97-AF65-F5344CB8AC3E}">
        <p14:creationId xmlns:p14="http://schemas.microsoft.com/office/powerpoint/2010/main" val="69874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-28141"/>
            <a:ext cx="5410200" cy="6886141"/>
          </a:xfrm>
        </p:spPr>
      </p:pic>
    </p:spTree>
    <p:extLst>
      <p:ext uri="{BB962C8B-B14F-4D97-AF65-F5344CB8AC3E}">
        <p14:creationId xmlns:p14="http://schemas.microsoft.com/office/powerpoint/2010/main" val="410426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Users\dwallace\AppData\Local\Microsoft\Windows\Temporary Internet Files\Content.IE5\TMGC3EDD\MC910216338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52400"/>
            <a:ext cx="1625340" cy="1625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3175" y="-1391940"/>
            <a:ext cx="6949739" cy="9550140"/>
          </a:xfrm>
        </p:spPr>
      </p:pic>
    </p:spTree>
    <p:extLst>
      <p:ext uri="{BB962C8B-B14F-4D97-AF65-F5344CB8AC3E}">
        <p14:creationId xmlns:p14="http://schemas.microsoft.com/office/powerpoint/2010/main" val="400270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Early Maps</a:t>
            </a:r>
            <a:endParaRPr lang="en-US" dirty="0"/>
          </a:p>
        </p:txBody>
      </p:sp>
      <p:pic>
        <p:nvPicPr>
          <p:cNvPr id="11267" name="Picture 3" descr="https://encrypted-tbn0.gstatic.com/images?q=tbn:ANd9GcRDEzsfKFpClc2N0s-q7zF0o0dsUSP0CRZlsaNbXl8PB4IAFKg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543" y="914400"/>
            <a:ext cx="7514861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846" y="2781300"/>
            <a:ext cx="5172154" cy="3980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22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9" b="1096"/>
          <a:stretch/>
        </p:blipFill>
        <p:spPr>
          <a:xfrm>
            <a:off x="1524000" y="1"/>
            <a:ext cx="6477000" cy="6858000"/>
          </a:xfrm>
        </p:spPr>
      </p:pic>
    </p:spTree>
    <p:extLst>
      <p:ext uri="{BB962C8B-B14F-4D97-AF65-F5344CB8AC3E}">
        <p14:creationId xmlns:p14="http://schemas.microsoft.com/office/powerpoint/2010/main" val="274972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Cueva de </a:t>
            </a:r>
            <a:r>
              <a:rPr lang="en-US" sz="4000" dirty="0" err="1" smtClean="0"/>
              <a:t>las</a:t>
            </a:r>
            <a:r>
              <a:rPr lang="en-US" sz="4000" dirty="0" smtClean="0"/>
              <a:t> </a:t>
            </a:r>
            <a:r>
              <a:rPr lang="en-US" sz="4000" dirty="0"/>
              <a:t>M</a:t>
            </a:r>
            <a:r>
              <a:rPr lang="en-US" sz="4000" dirty="0" smtClean="0"/>
              <a:t>anos ~ 7300 BC</a:t>
            </a:r>
            <a:endParaRPr lang="en-US" sz="4000" dirty="0"/>
          </a:p>
        </p:txBody>
      </p:sp>
      <p:pic>
        <p:nvPicPr>
          <p:cNvPr id="10242" name="Picture 2" descr="http://krackersworld.com/wp-content/uploads/2013/02/Ancient-cave-drawi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19200"/>
            <a:ext cx="7562850" cy="561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43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upload.wikimedia.org/wikipedia/commons/a/a5/Baylonianmap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28752"/>
            <a:ext cx="5018314" cy="681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81600" y="1905000"/>
            <a:ext cx="396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Babylonian World Map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Earliest surviving “world” map ~600 BC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Likely more of a spiritual/mythological interpretation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8535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Turin Papyrus Map – Ancient </a:t>
            </a:r>
            <a:br>
              <a:rPr lang="en-US" dirty="0" smtClean="0"/>
            </a:br>
            <a:r>
              <a:rPr lang="en-US" dirty="0" smtClean="0"/>
              <a:t>Egypt ~1160BC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Early example of accurate surveying and topography.</a:t>
            </a:r>
            <a:endParaRPr lang="en-US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2819400"/>
            <a:ext cx="9372600" cy="3690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152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upload.wikimedia.org/wikipedia/commons/thumb/b/bd/Karte_Pomponius_Mela.jpg/640px-Karte_Pomponius_Me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1"/>
            <a:ext cx="6019800" cy="685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72200" y="2133600"/>
            <a:ext cx="28955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err="1"/>
              <a:t>Pomponius</a:t>
            </a:r>
            <a:r>
              <a:rPr lang="en-US" sz="2800" b="1" dirty="0"/>
              <a:t> </a:t>
            </a:r>
            <a:r>
              <a:rPr lang="en-US" sz="2800" b="1" dirty="0" err="1"/>
              <a:t>Mela</a:t>
            </a:r>
            <a:r>
              <a:rPr lang="en-US" sz="2800" b="1" dirty="0"/>
              <a:t> ~</a:t>
            </a:r>
            <a:r>
              <a:rPr lang="en-US" sz="2800" b="1" dirty="0" smtClean="0"/>
              <a:t>43AD World View</a:t>
            </a:r>
            <a:endParaRPr lang="en-US" sz="2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Roman Geographer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1887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14065"/>
            <a:ext cx="7075714" cy="621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0800" y="152400"/>
            <a:ext cx="3739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 Da Ming </a:t>
            </a:r>
            <a:r>
              <a:rPr lang="en-US" sz="2400" b="1" dirty="0" err="1" smtClean="0"/>
              <a:t>hunyi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tu</a:t>
            </a:r>
            <a:r>
              <a:rPr lang="en-US" sz="2400" b="1" dirty="0" smtClean="0"/>
              <a:t> ~ 1390AD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8922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Mercator 1569</a:t>
            </a:r>
            <a:endParaRPr lang="en-US" dirty="0"/>
          </a:p>
        </p:txBody>
      </p:sp>
      <p:pic>
        <p:nvPicPr>
          <p:cNvPr id="6146" name="Picture 2" descr="http://upload.wikimedia.org/wikipedia/commons/b/b2/Mercator_156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68530"/>
            <a:ext cx="8915400" cy="567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55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12575</TotalTime>
  <Words>708</Words>
  <Application>Microsoft Office PowerPoint</Application>
  <PresentationFormat>On-screen Show (4:3)</PresentationFormat>
  <Paragraphs>70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1.3 Representing Earth’s Surface!</vt:lpstr>
      <vt:lpstr>Map History</vt:lpstr>
      <vt:lpstr>Early Maps</vt:lpstr>
      <vt:lpstr>Cueva de las Manos ~ 7300 BC</vt:lpstr>
      <vt:lpstr>PowerPoint Presentation</vt:lpstr>
      <vt:lpstr>Turin Papyrus Map – Ancient  Egypt ~1160BC</vt:lpstr>
      <vt:lpstr>PowerPoint Presentation</vt:lpstr>
      <vt:lpstr>PowerPoint Presentation</vt:lpstr>
      <vt:lpstr>Mercator 1569</vt:lpstr>
      <vt:lpstr>PowerPoint Presentation</vt:lpstr>
      <vt:lpstr>Map History</vt:lpstr>
      <vt:lpstr>Global Grid</vt:lpstr>
      <vt:lpstr>PowerPoint Presentation</vt:lpstr>
      <vt:lpstr>PowerPoint Presentation</vt:lpstr>
      <vt:lpstr>PowerPoint Presentation</vt:lpstr>
      <vt:lpstr>Globes!</vt:lpstr>
      <vt:lpstr>2D Maps</vt:lpstr>
      <vt:lpstr>PowerPoint Presentation</vt:lpstr>
      <vt:lpstr>PowerPoint Presentation</vt:lpstr>
      <vt:lpstr>Types of Maps</vt:lpstr>
      <vt:lpstr>Map Types</vt:lpstr>
      <vt:lpstr>Topographic Maps</vt:lpstr>
      <vt:lpstr>Topographic Maps</vt:lpstr>
      <vt:lpstr>Topographic Maps</vt:lpstr>
      <vt:lpstr>Topographic Maps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1.3 Representing Earth’s Surface!</dc:title>
  <dc:creator>Builder</dc:creator>
  <cp:lastModifiedBy>Builder</cp:lastModifiedBy>
  <cp:revision>41</cp:revision>
  <dcterms:created xsi:type="dcterms:W3CDTF">2014-09-14T21:48:13Z</dcterms:created>
  <dcterms:modified xsi:type="dcterms:W3CDTF">2015-09-17T16:06:51Z</dcterms:modified>
</cp:coreProperties>
</file>